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83" r:id="rId6"/>
    <p:sldId id="275" r:id="rId7"/>
    <p:sldId id="274" r:id="rId8"/>
    <p:sldId id="271" r:id="rId9"/>
    <p:sldId id="264" r:id="rId10"/>
    <p:sldId id="276" r:id="rId11"/>
    <p:sldId id="287" r:id="rId12"/>
    <p:sldId id="286" r:id="rId13"/>
    <p:sldId id="288" r:id="rId14"/>
    <p:sldId id="289" r:id="rId15"/>
    <p:sldId id="290" r:id="rId16"/>
    <p:sldId id="285"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2C53A-5D4A-4AC4-8435-EB12D3295F04}" v="136" dt="2025-12-15T02:31:54.884"/>
    <p1510:client id="{765370D4-CEB9-CBDE-52AC-CCD14B2D2AD4}" v="126" dt="2025-12-15T02:40:34.425"/>
    <p1510:client id="{B0A8C6E1-D239-E938-0DF7-C9EAE7ED8D6A}" v="158" dt="2025-12-15T02:49:18.186"/>
    <p1510:client id="{BAC71316-600C-4E79-BE63-FBFDFED3EBF3}" v="55" dt="2025-12-15T02:57:20.098"/>
    <p1510:client id="{D460C821-89C1-1F90-71C9-7A5139FEAC46}" v="36" dt="2025-12-15T02:07:58.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8924F-63A7-404B-8144-D7367857583B}"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1D7EC5D5-B442-4A32-8C4B-A64AAE987A58}">
      <dgm:prSet/>
      <dgm:spPr/>
      <dgm:t>
        <a:bodyPr/>
        <a:lstStyle/>
        <a:p>
          <a:r>
            <a:rPr lang="en-US"/>
            <a:t>This will be a database system that is used to keep track of the survivor static, their resources their tools, and their bases.</a:t>
          </a:r>
        </a:p>
      </dgm:t>
    </dgm:pt>
    <dgm:pt modelId="{E58A3136-FFA2-41FD-BED0-8E3D55FD6243}" type="parTrans" cxnId="{9524FFC7-9986-414A-BAC7-24FE0372DEB1}">
      <dgm:prSet/>
      <dgm:spPr/>
      <dgm:t>
        <a:bodyPr/>
        <a:lstStyle/>
        <a:p>
          <a:endParaRPr lang="en-US"/>
        </a:p>
      </dgm:t>
    </dgm:pt>
    <dgm:pt modelId="{512503F4-0663-4362-BE3D-0FCEF0836C56}" type="sibTrans" cxnId="{9524FFC7-9986-414A-BAC7-24FE0372DEB1}">
      <dgm:prSet/>
      <dgm:spPr/>
      <dgm:t>
        <a:bodyPr/>
        <a:lstStyle/>
        <a:p>
          <a:endParaRPr lang="en-US"/>
        </a:p>
      </dgm:t>
    </dgm:pt>
    <dgm:pt modelId="{6240A018-67A6-47CA-A399-30D6DCBF6823}">
      <dgm:prSet/>
      <dgm:spPr/>
      <dgm:t>
        <a:bodyPr/>
        <a:lstStyle/>
        <a:p>
          <a:r>
            <a:rPr lang="en-US"/>
            <a:t>How each of this thing connect into a more grated function.</a:t>
          </a:r>
        </a:p>
      </dgm:t>
    </dgm:pt>
    <dgm:pt modelId="{5ED1BF95-46E6-41A1-97D5-7D94A64855E1}" type="parTrans" cxnId="{2097C701-7106-44A3-8974-BF27E0F2CCBF}">
      <dgm:prSet/>
      <dgm:spPr/>
      <dgm:t>
        <a:bodyPr/>
        <a:lstStyle/>
        <a:p>
          <a:endParaRPr lang="en-US"/>
        </a:p>
      </dgm:t>
    </dgm:pt>
    <dgm:pt modelId="{EC6EF562-6E49-4C87-9BD7-CFF2B4083D75}" type="sibTrans" cxnId="{2097C701-7106-44A3-8974-BF27E0F2CCBF}">
      <dgm:prSet/>
      <dgm:spPr/>
      <dgm:t>
        <a:bodyPr/>
        <a:lstStyle/>
        <a:p>
          <a:endParaRPr lang="en-US"/>
        </a:p>
      </dgm:t>
    </dgm:pt>
    <dgm:pt modelId="{AFCA11E7-27B9-4EA1-B4CA-6A90AEFD92B6}">
      <dgm:prSet/>
      <dgm:spPr/>
      <dgm:t>
        <a:bodyPr/>
        <a:lstStyle/>
        <a:p>
          <a:r>
            <a:rPr lang="en-US"/>
            <a:t>This database be used to help the survivors </a:t>
          </a:r>
        </a:p>
      </dgm:t>
    </dgm:pt>
    <dgm:pt modelId="{F8167EF8-DDF0-4762-B561-DD06DC2433D3}" type="parTrans" cxnId="{E1DCE724-3819-47A6-AF4E-59F4C62E01E2}">
      <dgm:prSet/>
      <dgm:spPr/>
      <dgm:t>
        <a:bodyPr/>
        <a:lstStyle/>
        <a:p>
          <a:endParaRPr lang="en-US"/>
        </a:p>
      </dgm:t>
    </dgm:pt>
    <dgm:pt modelId="{F7D3449E-4536-4483-837A-0C776E4C7D30}" type="sibTrans" cxnId="{E1DCE724-3819-47A6-AF4E-59F4C62E01E2}">
      <dgm:prSet/>
      <dgm:spPr/>
      <dgm:t>
        <a:bodyPr/>
        <a:lstStyle/>
        <a:p>
          <a:endParaRPr lang="en-US"/>
        </a:p>
      </dgm:t>
    </dgm:pt>
    <dgm:pt modelId="{94823ABC-DA57-419F-87C5-DAA7F3C1E680}" type="pres">
      <dgm:prSet presAssocID="{B958924F-63A7-404B-8144-D7367857583B}" presName="cycle" presStyleCnt="0">
        <dgm:presLayoutVars>
          <dgm:dir/>
          <dgm:resizeHandles val="exact"/>
        </dgm:presLayoutVars>
      </dgm:prSet>
      <dgm:spPr/>
    </dgm:pt>
    <dgm:pt modelId="{F4305DB8-EDC9-4F53-942F-3B0285AB0530}" type="pres">
      <dgm:prSet presAssocID="{1D7EC5D5-B442-4A32-8C4B-A64AAE987A58}" presName="node" presStyleLbl="node1" presStyleIdx="0" presStyleCnt="3">
        <dgm:presLayoutVars>
          <dgm:bulletEnabled val="1"/>
        </dgm:presLayoutVars>
      </dgm:prSet>
      <dgm:spPr/>
    </dgm:pt>
    <dgm:pt modelId="{E749481C-4DD3-4CE6-B025-EEB373ABCAF2}" type="pres">
      <dgm:prSet presAssocID="{1D7EC5D5-B442-4A32-8C4B-A64AAE987A58}" presName="spNode" presStyleCnt="0"/>
      <dgm:spPr/>
    </dgm:pt>
    <dgm:pt modelId="{39BDC470-2810-4B69-8F48-AC97FD3E7202}" type="pres">
      <dgm:prSet presAssocID="{512503F4-0663-4362-BE3D-0FCEF0836C56}" presName="sibTrans" presStyleLbl="sibTrans1D1" presStyleIdx="0" presStyleCnt="3"/>
      <dgm:spPr/>
    </dgm:pt>
    <dgm:pt modelId="{5AB5DBF1-3B08-4432-A34C-A34E83A33BB3}" type="pres">
      <dgm:prSet presAssocID="{6240A018-67A6-47CA-A399-30D6DCBF6823}" presName="node" presStyleLbl="node1" presStyleIdx="1" presStyleCnt="3">
        <dgm:presLayoutVars>
          <dgm:bulletEnabled val="1"/>
        </dgm:presLayoutVars>
      </dgm:prSet>
      <dgm:spPr/>
    </dgm:pt>
    <dgm:pt modelId="{9C89D6F2-4210-43ED-98FB-842528D2A883}" type="pres">
      <dgm:prSet presAssocID="{6240A018-67A6-47CA-A399-30D6DCBF6823}" presName="spNode" presStyleCnt="0"/>
      <dgm:spPr/>
    </dgm:pt>
    <dgm:pt modelId="{89BBC367-0C12-429C-A891-29A2C4431222}" type="pres">
      <dgm:prSet presAssocID="{EC6EF562-6E49-4C87-9BD7-CFF2B4083D75}" presName="sibTrans" presStyleLbl="sibTrans1D1" presStyleIdx="1" presStyleCnt="3"/>
      <dgm:spPr/>
    </dgm:pt>
    <dgm:pt modelId="{8339DDCC-550C-45FB-992C-6AF47BBEFDA7}" type="pres">
      <dgm:prSet presAssocID="{AFCA11E7-27B9-4EA1-B4CA-6A90AEFD92B6}" presName="node" presStyleLbl="node1" presStyleIdx="2" presStyleCnt="3">
        <dgm:presLayoutVars>
          <dgm:bulletEnabled val="1"/>
        </dgm:presLayoutVars>
      </dgm:prSet>
      <dgm:spPr/>
    </dgm:pt>
    <dgm:pt modelId="{7FC23A20-92F2-492D-B468-079CE86522E8}" type="pres">
      <dgm:prSet presAssocID="{AFCA11E7-27B9-4EA1-B4CA-6A90AEFD92B6}" presName="spNode" presStyleCnt="0"/>
      <dgm:spPr/>
    </dgm:pt>
    <dgm:pt modelId="{C478F5F7-9C1C-4CFE-9533-55B650F0E8A9}" type="pres">
      <dgm:prSet presAssocID="{F7D3449E-4536-4483-837A-0C776E4C7D30}" presName="sibTrans" presStyleLbl="sibTrans1D1" presStyleIdx="2" presStyleCnt="3"/>
      <dgm:spPr/>
    </dgm:pt>
  </dgm:ptLst>
  <dgm:cxnLst>
    <dgm:cxn modelId="{2097C701-7106-44A3-8974-BF27E0F2CCBF}" srcId="{B958924F-63A7-404B-8144-D7367857583B}" destId="{6240A018-67A6-47CA-A399-30D6DCBF6823}" srcOrd="1" destOrd="0" parTransId="{5ED1BF95-46E6-41A1-97D5-7D94A64855E1}" sibTransId="{EC6EF562-6E49-4C87-9BD7-CFF2B4083D75}"/>
    <dgm:cxn modelId="{57EB7A08-0684-4FAC-A03F-DCEB4AACAE03}" type="presOf" srcId="{B958924F-63A7-404B-8144-D7367857583B}" destId="{94823ABC-DA57-419F-87C5-DAA7F3C1E680}" srcOrd="0" destOrd="0" presId="urn:microsoft.com/office/officeart/2005/8/layout/cycle5"/>
    <dgm:cxn modelId="{4515000E-76CC-46F9-9E16-0226D8812F84}" type="presOf" srcId="{512503F4-0663-4362-BE3D-0FCEF0836C56}" destId="{39BDC470-2810-4B69-8F48-AC97FD3E7202}" srcOrd="0" destOrd="0" presId="urn:microsoft.com/office/officeart/2005/8/layout/cycle5"/>
    <dgm:cxn modelId="{0E660E17-B4AE-4CBD-A587-5362A37BA4C9}" type="presOf" srcId="{6240A018-67A6-47CA-A399-30D6DCBF6823}" destId="{5AB5DBF1-3B08-4432-A34C-A34E83A33BB3}" srcOrd="0" destOrd="0" presId="urn:microsoft.com/office/officeart/2005/8/layout/cycle5"/>
    <dgm:cxn modelId="{E1DCE724-3819-47A6-AF4E-59F4C62E01E2}" srcId="{B958924F-63A7-404B-8144-D7367857583B}" destId="{AFCA11E7-27B9-4EA1-B4CA-6A90AEFD92B6}" srcOrd="2" destOrd="0" parTransId="{F8167EF8-DDF0-4762-B561-DD06DC2433D3}" sibTransId="{F7D3449E-4536-4483-837A-0C776E4C7D30}"/>
    <dgm:cxn modelId="{4DA3AC77-539F-4114-9B6E-0B987DF76469}" type="presOf" srcId="{EC6EF562-6E49-4C87-9BD7-CFF2B4083D75}" destId="{89BBC367-0C12-429C-A891-29A2C4431222}" srcOrd="0" destOrd="0" presId="urn:microsoft.com/office/officeart/2005/8/layout/cycle5"/>
    <dgm:cxn modelId="{6A27F98D-9B6D-4999-B525-6A1A677AA4ED}" type="presOf" srcId="{F7D3449E-4536-4483-837A-0C776E4C7D30}" destId="{C478F5F7-9C1C-4CFE-9533-55B650F0E8A9}" srcOrd="0" destOrd="0" presId="urn:microsoft.com/office/officeart/2005/8/layout/cycle5"/>
    <dgm:cxn modelId="{821846C0-FD4A-4687-938F-D98E05C3DEDE}" type="presOf" srcId="{1D7EC5D5-B442-4A32-8C4B-A64AAE987A58}" destId="{F4305DB8-EDC9-4F53-942F-3B0285AB0530}" srcOrd="0" destOrd="0" presId="urn:microsoft.com/office/officeart/2005/8/layout/cycle5"/>
    <dgm:cxn modelId="{9524FFC7-9986-414A-BAC7-24FE0372DEB1}" srcId="{B958924F-63A7-404B-8144-D7367857583B}" destId="{1D7EC5D5-B442-4A32-8C4B-A64AAE987A58}" srcOrd="0" destOrd="0" parTransId="{E58A3136-FFA2-41FD-BED0-8E3D55FD6243}" sibTransId="{512503F4-0663-4362-BE3D-0FCEF0836C56}"/>
    <dgm:cxn modelId="{43DF60E7-611B-4808-BFEB-0716C4D79F86}" type="presOf" srcId="{AFCA11E7-27B9-4EA1-B4CA-6A90AEFD92B6}" destId="{8339DDCC-550C-45FB-992C-6AF47BBEFDA7}" srcOrd="0" destOrd="0" presId="urn:microsoft.com/office/officeart/2005/8/layout/cycle5"/>
    <dgm:cxn modelId="{2D20AB0E-1C48-4DF2-9736-8F29DC5E53CF}" type="presParOf" srcId="{94823ABC-DA57-419F-87C5-DAA7F3C1E680}" destId="{F4305DB8-EDC9-4F53-942F-3B0285AB0530}" srcOrd="0" destOrd="0" presId="urn:microsoft.com/office/officeart/2005/8/layout/cycle5"/>
    <dgm:cxn modelId="{3F23335B-5959-40B4-A2FF-FB15B9C98504}" type="presParOf" srcId="{94823ABC-DA57-419F-87C5-DAA7F3C1E680}" destId="{E749481C-4DD3-4CE6-B025-EEB373ABCAF2}" srcOrd="1" destOrd="0" presId="urn:microsoft.com/office/officeart/2005/8/layout/cycle5"/>
    <dgm:cxn modelId="{7519C4FE-3493-42FE-B757-7CEDFC76B25B}" type="presParOf" srcId="{94823ABC-DA57-419F-87C5-DAA7F3C1E680}" destId="{39BDC470-2810-4B69-8F48-AC97FD3E7202}" srcOrd="2" destOrd="0" presId="urn:microsoft.com/office/officeart/2005/8/layout/cycle5"/>
    <dgm:cxn modelId="{A0ADA459-81CE-450F-90B1-4B69F50CFC9E}" type="presParOf" srcId="{94823ABC-DA57-419F-87C5-DAA7F3C1E680}" destId="{5AB5DBF1-3B08-4432-A34C-A34E83A33BB3}" srcOrd="3" destOrd="0" presId="urn:microsoft.com/office/officeart/2005/8/layout/cycle5"/>
    <dgm:cxn modelId="{9995FF30-6FA9-47AA-BE70-1A0712BE9F5E}" type="presParOf" srcId="{94823ABC-DA57-419F-87C5-DAA7F3C1E680}" destId="{9C89D6F2-4210-43ED-98FB-842528D2A883}" srcOrd="4" destOrd="0" presId="urn:microsoft.com/office/officeart/2005/8/layout/cycle5"/>
    <dgm:cxn modelId="{05B5E83A-1201-45D6-B419-C1EA2550D919}" type="presParOf" srcId="{94823ABC-DA57-419F-87C5-DAA7F3C1E680}" destId="{89BBC367-0C12-429C-A891-29A2C4431222}" srcOrd="5" destOrd="0" presId="urn:microsoft.com/office/officeart/2005/8/layout/cycle5"/>
    <dgm:cxn modelId="{9711B5AB-7EE3-4938-B4BF-E5FDC3397182}" type="presParOf" srcId="{94823ABC-DA57-419F-87C5-DAA7F3C1E680}" destId="{8339DDCC-550C-45FB-992C-6AF47BBEFDA7}" srcOrd="6" destOrd="0" presId="urn:microsoft.com/office/officeart/2005/8/layout/cycle5"/>
    <dgm:cxn modelId="{A6C00904-C8AC-41EF-A212-4B4C22C6DF98}" type="presParOf" srcId="{94823ABC-DA57-419F-87C5-DAA7F3C1E680}" destId="{7FC23A20-92F2-492D-B468-079CE86522E8}" srcOrd="7" destOrd="0" presId="urn:microsoft.com/office/officeart/2005/8/layout/cycle5"/>
    <dgm:cxn modelId="{F6A9D055-5DA9-4CBB-B533-5B66EA319B3F}" type="presParOf" srcId="{94823ABC-DA57-419F-87C5-DAA7F3C1E680}" destId="{C478F5F7-9C1C-4CFE-9533-55B650F0E8A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05DB8-EDC9-4F53-942F-3B0285AB0530}">
      <dsp:nvSpPr>
        <dsp:cNvPr id="0" name=""/>
        <dsp:cNvSpPr/>
      </dsp:nvSpPr>
      <dsp:spPr>
        <a:xfrm>
          <a:off x="4259126" y="1067"/>
          <a:ext cx="1997347" cy="129827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This will be a database system that is used to keep track of the survivor static, their resources their tools, and their bases.</a:t>
          </a:r>
        </a:p>
      </dsp:txBody>
      <dsp:txXfrm>
        <a:off x="4322503" y="64444"/>
        <a:ext cx="1870593" cy="1171522"/>
      </dsp:txXfrm>
    </dsp:sp>
    <dsp:sp modelId="{39BDC470-2810-4B69-8F48-AC97FD3E7202}">
      <dsp:nvSpPr>
        <dsp:cNvPr id="0" name=""/>
        <dsp:cNvSpPr/>
      </dsp:nvSpPr>
      <dsp:spPr>
        <a:xfrm>
          <a:off x="3527005" y="650205"/>
          <a:ext cx="3461589" cy="3461589"/>
        </a:xfrm>
        <a:custGeom>
          <a:avLst/>
          <a:gdLst/>
          <a:ahLst/>
          <a:cxnLst/>
          <a:rect l="0" t="0" r="0" b="0"/>
          <a:pathLst>
            <a:path>
              <a:moveTo>
                <a:pt x="2997300" y="551128"/>
              </a:moveTo>
              <a:arcTo wR="1730794" hR="1730794" stAng="19021989" swAng="2301088"/>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AB5DBF1-3B08-4432-A34C-A34E83A33BB3}">
      <dsp:nvSpPr>
        <dsp:cNvPr id="0" name=""/>
        <dsp:cNvSpPr/>
      </dsp:nvSpPr>
      <dsp:spPr>
        <a:xfrm>
          <a:off x="5758038" y="2597259"/>
          <a:ext cx="1997347" cy="129827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How each of this thing connect into a more grated function.</a:t>
          </a:r>
        </a:p>
      </dsp:txBody>
      <dsp:txXfrm>
        <a:off x="5821415" y="2660636"/>
        <a:ext cx="1870593" cy="1171522"/>
      </dsp:txXfrm>
    </dsp:sp>
    <dsp:sp modelId="{89BBC367-0C12-429C-A891-29A2C4431222}">
      <dsp:nvSpPr>
        <dsp:cNvPr id="0" name=""/>
        <dsp:cNvSpPr/>
      </dsp:nvSpPr>
      <dsp:spPr>
        <a:xfrm>
          <a:off x="3527005" y="650205"/>
          <a:ext cx="3461589" cy="3461589"/>
        </a:xfrm>
        <a:custGeom>
          <a:avLst/>
          <a:gdLst/>
          <a:ahLst/>
          <a:cxnLst/>
          <a:rect l="0" t="0" r="0" b="0"/>
          <a:pathLst>
            <a:path>
              <a:moveTo>
                <a:pt x="2261493" y="3378219"/>
              </a:moveTo>
              <a:arcTo wR="1730794" hR="1730794" stAng="4328655" swAng="2142689"/>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39DDCC-550C-45FB-992C-6AF47BBEFDA7}">
      <dsp:nvSpPr>
        <dsp:cNvPr id="0" name=""/>
        <dsp:cNvSpPr/>
      </dsp:nvSpPr>
      <dsp:spPr>
        <a:xfrm>
          <a:off x="2760213" y="2597259"/>
          <a:ext cx="1997347" cy="1298276"/>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This database be used to help the survivors </a:t>
          </a:r>
        </a:p>
      </dsp:txBody>
      <dsp:txXfrm>
        <a:off x="2823590" y="2660636"/>
        <a:ext cx="1870593" cy="1171522"/>
      </dsp:txXfrm>
    </dsp:sp>
    <dsp:sp modelId="{C478F5F7-9C1C-4CFE-9533-55B650F0E8A9}">
      <dsp:nvSpPr>
        <dsp:cNvPr id="0" name=""/>
        <dsp:cNvSpPr/>
      </dsp:nvSpPr>
      <dsp:spPr>
        <a:xfrm>
          <a:off x="3527005" y="650205"/>
          <a:ext cx="3461589" cy="3461589"/>
        </a:xfrm>
        <a:custGeom>
          <a:avLst/>
          <a:gdLst/>
          <a:ahLst/>
          <a:cxnLst/>
          <a:rect l="0" t="0" r="0" b="0"/>
          <a:pathLst>
            <a:path>
              <a:moveTo>
                <a:pt x="5612" y="1591524"/>
              </a:moveTo>
              <a:arcTo wR="1730794" hR="1730794" stAng="11076922" swAng="2301088"/>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0CB15-0799-4967-B347-0CFA22CC2A33}" type="datetimeFigureOut">
              <a:rPr lang="en-US" smtClean="0"/>
              <a:t>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8F962-8FD8-41B3-8E22-258AD80DF113}" type="slidenum">
              <a:rPr lang="en-US" smtClean="0"/>
              <a:t>‹#›</a:t>
            </a:fld>
            <a:endParaRPr lang="en-US"/>
          </a:p>
        </p:txBody>
      </p:sp>
    </p:spTree>
    <p:extLst>
      <p:ext uri="{BB962C8B-B14F-4D97-AF65-F5344CB8AC3E}">
        <p14:creationId xmlns:p14="http://schemas.microsoft.com/office/powerpoint/2010/main" val="202458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1</a:t>
            </a:fld>
            <a:endParaRPr lang="en-US"/>
          </a:p>
        </p:txBody>
      </p:sp>
    </p:spTree>
    <p:extLst>
      <p:ext uri="{BB962C8B-B14F-4D97-AF65-F5344CB8AC3E}">
        <p14:creationId xmlns:p14="http://schemas.microsoft.com/office/powerpoint/2010/main" val="300106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97119-B9B6-82DD-2E2F-8B326B64C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6885D-AC2B-0EF7-4632-E0A828EA2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46086-2AD5-F464-77DE-5ADEF5C96C0F}"/>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0F27001F-B7E9-7791-A880-D42444D7086F}"/>
              </a:ext>
            </a:extLst>
          </p:cNvPr>
          <p:cNvSpPr>
            <a:spLocks noGrp="1"/>
          </p:cNvSpPr>
          <p:nvPr>
            <p:ph type="sldNum" sz="quarter" idx="5"/>
          </p:nvPr>
        </p:nvSpPr>
        <p:spPr/>
        <p:txBody>
          <a:bodyPr/>
          <a:lstStyle/>
          <a:p>
            <a:fld id="{01C8F962-8FD8-41B3-8E22-258AD80DF113}" type="slidenum">
              <a:rPr lang="en-US" smtClean="0"/>
              <a:t>2</a:t>
            </a:fld>
            <a:endParaRPr lang="en-US"/>
          </a:p>
        </p:txBody>
      </p:sp>
    </p:spTree>
    <p:extLst>
      <p:ext uri="{BB962C8B-B14F-4D97-AF65-F5344CB8AC3E}">
        <p14:creationId xmlns:p14="http://schemas.microsoft.com/office/powerpoint/2010/main" val="70860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3</a:t>
            </a:fld>
            <a:endParaRPr lang="en-US"/>
          </a:p>
        </p:txBody>
      </p:sp>
    </p:spTree>
    <p:extLst>
      <p:ext uri="{BB962C8B-B14F-4D97-AF65-F5344CB8AC3E}">
        <p14:creationId xmlns:p14="http://schemas.microsoft.com/office/powerpoint/2010/main" val="143780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4</a:t>
            </a:fld>
            <a:endParaRPr lang="en-US"/>
          </a:p>
        </p:txBody>
      </p:sp>
    </p:spTree>
    <p:extLst>
      <p:ext uri="{BB962C8B-B14F-4D97-AF65-F5344CB8AC3E}">
        <p14:creationId xmlns:p14="http://schemas.microsoft.com/office/powerpoint/2010/main" val="4184356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5</a:t>
            </a:fld>
            <a:endParaRPr lang="en-US"/>
          </a:p>
        </p:txBody>
      </p:sp>
    </p:spTree>
    <p:extLst>
      <p:ext uri="{BB962C8B-B14F-4D97-AF65-F5344CB8AC3E}">
        <p14:creationId xmlns:p14="http://schemas.microsoft.com/office/powerpoint/2010/main" val="204369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6</a:t>
            </a:fld>
            <a:endParaRPr lang="en-US"/>
          </a:p>
        </p:txBody>
      </p:sp>
    </p:spTree>
    <p:extLst>
      <p:ext uri="{BB962C8B-B14F-4D97-AF65-F5344CB8AC3E}">
        <p14:creationId xmlns:p14="http://schemas.microsoft.com/office/powerpoint/2010/main" val="54174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1C8F962-8FD8-41B3-8E22-258AD80DF113}" type="slidenum">
              <a:rPr lang="en-US" smtClean="0"/>
              <a:t>7</a:t>
            </a:fld>
            <a:endParaRPr lang="en-US"/>
          </a:p>
        </p:txBody>
      </p:sp>
    </p:spTree>
    <p:extLst>
      <p:ext uri="{BB962C8B-B14F-4D97-AF65-F5344CB8AC3E}">
        <p14:creationId xmlns:p14="http://schemas.microsoft.com/office/powerpoint/2010/main" val="127876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8F962-8FD8-41B3-8E22-258AD80DF113}" type="slidenum">
              <a:rPr lang="en-US" smtClean="0"/>
              <a:t>10</a:t>
            </a:fld>
            <a:endParaRPr lang="en-US"/>
          </a:p>
        </p:txBody>
      </p:sp>
    </p:spTree>
    <p:extLst>
      <p:ext uri="{BB962C8B-B14F-4D97-AF65-F5344CB8AC3E}">
        <p14:creationId xmlns:p14="http://schemas.microsoft.com/office/powerpoint/2010/main" val="224352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8F962-8FD8-41B3-8E22-258AD80DF113}" type="slidenum">
              <a:rPr lang="en-US" smtClean="0"/>
              <a:t>14</a:t>
            </a:fld>
            <a:endParaRPr lang="en-US"/>
          </a:p>
        </p:txBody>
      </p:sp>
    </p:spTree>
    <p:extLst>
      <p:ext uri="{BB962C8B-B14F-4D97-AF65-F5344CB8AC3E}">
        <p14:creationId xmlns:p14="http://schemas.microsoft.com/office/powerpoint/2010/main" val="535957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ECA0-7506-6F67-B8C3-0689C8A15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594937-AFF5-6E88-31F8-4DF11081B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D081F-DC57-8B0B-41D0-98C84AE49C53}"/>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5E6902E6-A812-AFB1-BB66-FCE321688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B65A2-9165-6D11-0321-CEEDA2FCFB1F}"/>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2968162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F7A4-F458-E550-FCFB-6F4BB9CA2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9285A2-1C7C-67FA-C8D4-A75BF8364B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99DCD-907E-0C4B-3419-EB4CBE94E199}"/>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12AB2BC9-24B3-A204-299B-96284E59C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9C9E7-A760-D02C-49A0-2812AF69C491}"/>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362754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CA6ABE-474F-A4DA-E8DA-AC0245A374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C484D8-876C-4C78-13B9-D7A9A404D7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51543-7C57-2A60-349B-EECB7887E2EF}"/>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9F181337-0A05-F97E-1042-6EEE7B697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61017-8EC9-20D8-57A2-EE8F579C362C}"/>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169010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1CF9-1C2D-095B-4FE5-FAA15C2EB8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7E54E-B19B-D87C-5695-7C77DB94D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0A71E-9766-C9F5-D8EE-D4C73A09EB67}"/>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2C233E9B-21B1-2D6F-5AC0-9F39F10D3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3A170-7544-CA69-C323-8797178FD918}"/>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23939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2BD6-D4C3-B567-9E42-FD50BD1B9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5E2B8D-7541-B0D2-71E6-AFDD10040B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302AE8-9687-7AE7-6C20-580127BDBCBF}"/>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31605823-A238-9CBF-B895-DB76D4A1E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74E9D-447C-DCAA-C88C-C25945C6E493}"/>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112717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B960-8924-AC41-A1AF-37FB0364E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1AD06-9AC1-6896-E51C-27CCB2AC01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6B70E-BF0C-009F-195E-D707453A2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6DB7DF-2876-6213-033A-3AF64B052D63}"/>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6" name="Footer Placeholder 5">
            <a:extLst>
              <a:ext uri="{FF2B5EF4-FFF2-40B4-BE49-F238E27FC236}">
                <a16:creationId xmlns:a16="http://schemas.microsoft.com/office/drawing/2014/main" id="{1778B1DB-69DE-2E0F-156F-037084E74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DE599-9756-F54E-4498-500B065FDDD6}"/>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10136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A173-87FF-1E9B-17CE-E72D66E1C7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15503-8B16-5128-401C-6AB910F05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7A4B97-F286-112F-E48D-2DC0ACD667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F42E8-BD16-72CA-4AEB-CECB7C403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7B1C72-D07E-2871-0D05-E19DE75F5C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B08D01-6CF8-D4DC-6B9A-3F3D651381D9}"/>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8" name="Footer Placeholder 7">
            <a:extLst>
              <a:ext uri="{FF2B5EF4-FFF2-40B4-BE49-F238E27FC236}">
                <a16:creationId xmlns:a16="http://schemas.microsoft.com/office/drawing/2014/main" id="{F0551371-2AE4-346D-F29D-82DFA88BA0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7A0E0D-68BD-75B0-FB59-6D026547DE70}"/>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113872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A08-4311-F304-AEEE-7EFCB7B72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2E7326-F685-AEBE-FB1C-6821FE96A81F}"/>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4" name="Footer Placeholder 3">
            <a:extLst>
              <a:ext uri="{FF2B5EF4-FFF2-40B4-BE49-F238E27FC236}">
                <a16:creationId xmlns:a16="http://schemas.microsoft.com/office/drawing/2014/main" id="{C8B450A7-AB28-18BD-854D-745A8E7F71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09E0A-E108-DC5A-5738-051E118ACE4C}"/>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146537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2197A4-98E5-469A-C8C3-DDE2E21D1AA8}"/>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3" name="Footer Placeholder 2">
            <a:extLst>
              <a:ext uri="{FF2B5EF4-FFF2-40B4-BE49-F238E27FC236}">
                <a16:creationId xmlns:a16="http://schemas.microsoft.com/office/drawing/2014/main" id="{CD98E491-CD13-F1F0-F9ED-E8BB41CD79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45B605-E5C6-CF10-C897-8387B973C35B}"/>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235770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DF55-541D-2836-2BF0-9BE19E898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33EAE0-774B-3C07-8729-4995D7A2F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97A922-58D9-C356-8879-DDCCC1C35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A2B5E-935F-1D17-3EE2-F99E73F004A4}"/>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6" name="Footer Placeholder 5">
            <a:extLst>
              <a:ext uri="{FF2B5EF4-FFF2-40B4-BE49-F238E27FC236}">
                <a16:creationId xmlns:a16="http://schemas.microsoft.com/office/drawing/2014/main" id="{F8C31973-C85E-503C-6337-735908E6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B6CED-B94C-F580-182C-055E85D03E89}"/>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205225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E294-E4BD-63D1-7921-9A75AE8E77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703183-5CF1-86E5-8ACB-69793BAA11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63D8-349E-CA8D-91F5-70F6DAA10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2AA7D-61FD-4A1B-E706-2933E1823923}"/>
              </a:ext>
            </a:extLst>
          </p:cNvPr>
          <p:cNvSpPr>
            <a:spLocks noGrp="1"/>
          </p:cNvSpPr>
          <p:nvPr>
            <p:ph type="dt" sz="half" idx="10"/>
          </p:nvPr>
        </p:nvSpPr>
        <p:spPr/>
        <p:txBody>
          <a:bodyPr/>
          <a:lstStyle/>
          <a:p>
            <a:fld id="{D129E9BD-684E-4160-9D6D-E38C0FA03615}" type="datetimeFigureOut">
              <a:rPr lang="en-US" smtClean="0"/>
              <a:t>12/14/2025</a:t>
            </a:fld>
            <a:endParaRPr lang="en-US"/>
          </a:p>
        </p:txBody>
      </p:sp>
      <p:sp>
        <p:nvSpPr>
          <p:cNvPr id="6" name="Footer Placeholder 5">
            <a:extLst>
              <a:ext uri="{FF2B5EF4-FFF2-40B4-BE49-F238E27FC236}">
                <a16:creationId xmlns:a16="http://schemas.microsoft.com/office/drawing/2014/main" id="{890C1B77-AB61-BD83-063D-34D7FE7E3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EEED8-C030-EB60-DBD9-219456BAE91E}"/>
              </a:ext>
            </a:extLst>
          </p:cNvPr>
          <p:cNvSpPr>
            <a:spLocks noGrp="1"/>
          </p:cNvSpPr>
          <p:nvPr>
            <p:ph type="sldNum" sz="quarter" idx="12"/>
          </p:nvPr>
        </p:nvSpPr>
        <p:spPr/>
        <p:txBody>
          <a:bodyPr/>
          <a:lstStyle/>
          <a:p>
            <a:fld id="{40BB6C47-07F7-4558-8EBA-A5ADDCD4BE97}" type="slidenum">
              <a:rPr lang="en-US" smtClean="0"/>
              <a:t>‹#›</a:t>
            </a:fld>
            <a:endParaRPr lang="en-US"/>
          </a:p>
        </p:txBody>
      </p:sp>
    </p:spTree>
    <p:extLst>
      <p:ext uri="{BB962C8B-B14F-4D97-AF65-F5344CB8AC3E}">
        <p14:creationId xmlns:p14="http://schemas.microsoft.com/office/powerpoint/2010/main" val="375518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8A638-8931-1101-F653-57D8376C8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B5AD98-B200-C476-EC15-358CB3A94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E23AA-B33F-D730-BF8D-CB91450BF0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29E9BD-684E-4160-9D6D-E38C0FA03615}" type="datetimeFigureOut">
              <a:rPr lang="en-US" smtClean="0"/>
              <a:t>12/14/2025</a:t>
            </a:fld>
            <a:endParaRPr lang="en-US"/>
          </a:p>
        </p:txBody>
      </p:sp>
      <p:sp>
        <p:nvSpPr>
          <p:cNvPr id="5" name="Footer Placeholder 4">
            <a:extLst>
              <a:ext uri="{FF2B5EF4-FFF2-40B4-BE49-F238E27FC236}">
                <a16:creationId xmlns:a16="http://schemas.microsoft.com/office/drawing/2014/main" id="{62032D60-8D76-C3AC-A1E6-88D038A73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4EE204-4026-3A7E-1EF0-4D1692C1F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BB6C47-07F7-4558-8EBA-A5ADDCD4BE97}" type="slidenum">
              <a:rPr lang="en-US" smtClean="0"/>
              <a:t>‹#›</a:t>
            </a:fld>
            <a:endParaRPr lang="en-US"/>
          </a:p>
        </p:txBody>
      </p:sp>
    </p:spTree>
    <p:extLst>
      <p:ext uri="{BB962C8B-B14F-4D97-AF65-F5344CB8AC3E}">
        <p14:creationId xmlns:p14="http://schemas.microsoft.com/office/powerpoint/2010/main" val="1236344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Freeform: Shape 4104">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4106">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4C60A1-7B4F-DC97-B127-49040313CE4E}"/>
              </a:ext>
            </a:extLst>
          </p:cNvPr>
          <p:cNvSpPr>
            <a:spLocks noGrp="1"/>
          </p:cNvSpPr>
          <p:nvPr>
            <p:ph type="ctrTitle"/>
          </p:nvPr>
        </p:nvSpPr>
        <p:spPr>
          <a:xfrm>
            <a:off x="438913" y="1511589"/>
            <a:ext cx="3430958" cy="2896432"/>
          </a:xfrm>
        </p:spPr>
        <p:txBody>
          <a:bodyPr anchor="b">
            <a:normAutofit/>
          </a:bodyPr>
          <a:lstStyle/>
          <a:p>
            <a:pPr algn="l"/>
            <a:r>
              <a:rPr lang="en-US" sz="4000"/>
              <a:t>Zombie Apocalypse  </a:t>
            </a:r>
          </a:p>
        </p:txBody>
      </p:sp>
      <p:sp>
        <p:nvSpPr>
          <p:cNvPr id="3" name="Subtitle 2">
            <a:extLst>
              <a:ext uri="{FF2B5EF4-FFF2-40B4-BE49-F238E27FC236}">
                <a16:creationId xmlns:a16="http://schemas.microsoft.com/office/drawing/2014/main" id="{AF6E50E6-7D6E-89B3-75C9-7A35D1BE9A26}"/>
              </a:ext>
            </a:extLst>
          </p:cNvPr>
          <p:cNvSpPr>
            <a:spLocks noGrp="1"/>
          </p:cNvSpPr>
          <p:nvPr>
            <p:ph type="subTitle" idx="1"/>
          </p:nvPr>
        </p:nvSpPr>
        <p:spPr>
          <a:xfrm>
            <a:off x="10632" y="4757658"/>
            <a:ext cx="4386504" cy="1334930"/>
          </a:xfrm>
        </p:spPr>
        <p:txBody>
          <a:bodyPr vert="horz" lIns="91440" tIns="45720" rIns="91440" bIns="45720" rtlCol="0" anchor="t">
            <a:normAutofit/>
          </a:bodyPr>
          <a:lstStyle/>
          <a:p>
            <a:pPr algn="l"/>
            <a:r>
              <a:rPr lang="en-US" sz="2100"/>
              <a:t>By</a:t>
            </a:r>
          </a:p>
          <a:p>
            <a:pPr algn="l"/>
            <a:r>
              <a:rPr lang="en-US" sz="2100"/>
              <a:t>Alex, Ashton, Jordin, Muse, and Arlo</a:t>
            </a:r>
          </a:p>
        </p:txBody>
      </p:sp>
      <p:sp>
        <p:nvSpPr>
          <p:cNvPr id="4111" name="Rectangle 411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Image preview">
            <a:extLst>
              <a:ext uri="{FF2B5EF4-FFF2-40B4-BE49-F238E27FC236}">
                <a16:creationId xmlns:a16="http://schemas.microsoft.com/office/drawing/2014/main" id="{AF5A0DA9-A4F6-D3A0-01FD-773159B7C98A}"/>
              </a:ext>
            </a:extLst>
          </p:cNvPr>
          <p:cNvPicPr>
            <a:picLocks noChangeAspect="1"/>
          </p:cNvPicPr>
          <p:nvPr/>
        </p:nvPicPr>
        <p:blipFill>
          <a:blip r:embed="rId3"/>
          <a:stretch>
            <a:fillRect/>
          </a:stretch>
        </p:blipFill>
        <p:spPr>
          <a:xfrm>
            <a:off x="843356" y="5608067"/>
            <a:ext cx="667332" cy="620440"/>
          </a:xfrm>
          <a:prstGeom prst="rect">
            <a:avLst/>
          </a:prstGeom>
        </p:spPr>
      </p:pic>
      <p:pic>
        <p:nvPicPr>
          <p:cNvPr id="10" name="Picture 9" descr="A person wearing glasses and headphones&#10;&#10;AI-generated content may be incorrect.">
            <a:extLst>
              <a:ext uri="{FF2B5EF4-FFF2-40B4-BE49-F238E27FC236}">
                <a16:creationId xmlns:a16="http://schemas.microsoft.com/office/drawing/2014/main" id="{9E331217-6542-6BF9-56CF-2F0474D5FCD2}"/>
              </a:ext>
            </a:extLst>
          </p:cNvPr>
          <p:cNvPicPr>
            <a:picLocks noChangeAspect="1"/>
          </p:cNvPicPr>
          <p:nvPr/>
        </p:nvPicPr>
        <p:blipFill>
          <a:blip r:embed="rId4">
            <a:extLst>
              <a:ext uri="{28A0092B-C50C-407E-A947-70E740481C1C}">
                <a14:useLocalDpi xmlns:a14="http://schemas.microsoft.com/office/drawing/2010/main" val="0"/>
              </a:ext>
            </a:extLst>
          </a:blip>
          <a:srcRect l="22998" r="17334"/>
          <a:stretch>
            <a:fillRect/>
          </a:stretch>
        </p:blipFill>
        <p:spPr>
          <a:xfrm>
            <a:off x="1595798" y="5642183"/>
            <a:ext cx="605002" cy="570340"/>
          </a:xfrm>
          <a:prstGeom prst="rect">
            <a:avLst/>
          </a:prstGeom>
        </p:spPr>
      </p:pic>
      <p:pic>
        <p:nvPicPr>
          <p:cNvPr id="13" name="Picture 12" descr="A person standing in a room&#10;&#10;AI-generated content may be incorrect.">
            <a:extLst>
              <a:ext uri="{FF2B5EF4-FFF2-40B4-BE49-F238E27FC236}">
                <a16:creationId xmlns:a16="http://schemas.microsoft.com/office/drawing/2014/main" id="{EACC7E46-31AF-F354-D8A2-D8A1BF857424}"/>
              </a:ext>
            </a:extLst>
          </p:cNvPr>
          <p:cNvPicPr>
            <a:picLocks noChangeAspect="1"/>
          </p:cNvPicPr>
          <p:nvPr/>
        </p:nvPicPr>
        <p:blipFill>
          <a:blip r:embed="rId5"/>
          <a:stretch>
            <a:fillRect/>
          </a:stretch>
        </p:blipFill>
        <p:spPr>
          <a:xfrm rot="5400000">
            <a:off x="-140247" y="5758938"/>
            <a:ext cx="969090" cy="667332"/>
          </a:xfrm>
          <a:prstGeom prst="rect">
            <a:avLst/>
          </a:prstGeom>
        </p:spPr>
      </p:pic>
      <p:pic>
        <p:nvPicPr>
          <p:cNvPr id="14" name="Picture 13" descr="A person wearing a hat&#10;&#10;AI-generated content may be incorrect.">
            <a:extLst>
              <a:ext uri="{FF2B5EF4-FFF2-40B4-BE49-F238E27FC236}">
                <a16:creationId xmlns:a16="http://schemas.microsoft.com/office/drawing/2014/main" id="{5ADC5F3C-B9E8-A90C-CE8B-2530B7502737}"/>
              </a:ext>
            </a:extLst>
          </p:cNvPr>
          <p:cNvPicPr>
            <a:picLocks noChangeAspect="1"/>
          </p:cNvPicPr>
          <p:nvPr/>
        </p:nvPicPr>
        <p:blipFill>
          <a:blip r:embed="rId6"/>
          <a:srcRect l="24628" t="2579" r="24167" b="-2152"/>
          <a:stretch>
            <a:fillRect/>
          </a:stretch>
        </p:blipFill>
        <p:spPr>
          <a:xfrm>
            <a:off x="2199386" y="5565287"/>
            <a:ext cx="887675" cy="986370"/>
          </a:xfrm>
          <a:prstGeom prst="rect">
            <a:avLst/>
          </a:prstGeom>
        </p:spPr>
      </p:pic>
      <p:pic>
        <p:nvPicPr>
          <p:cNvPr id="4" name="Picture 3" descr="A person in a suit&#10;&#10;AI-generated content may be incorrect.">
            <a:extLst>
              <a:ext uri="{FF2B5EF4-FFF2-40B4-BE49-F238E27FC236}">
                <a16:creationId xmlns:a16="http://schemas.microsoft.com/office/drawing/2014/main" id="{4AFE8B52-0257-B2FB-0711-1B486FB68727}"/>
              </a:ext>
            </a:extLst>
          </p:cNvPr>
          <p:cNvPicPr>
            <a:picLocks noChangeAspect="1"/>
          </p:cNvPicPr>
          <p:nvPr/>
        </p:nvPicPr>
        <p:blipFill>
          <a:blip r:embed="rId7"/>
          <a:stretch>
            <a:fillRect/>
          </a:stretch>
        </p:blipFill>
        <p:spPr>
          <a:xfrm>
            <a:off x="3146844" y="5616965"/>
            <a:ext cx="894991" cy="843053"/>
          </a:xfrm>
          <a:prstGeom prst="rect">
            <a:avLst/>
          </a:prstGeom>
        </p:spPr>
      </p:pic>
      <p:pic>
        <p:nvPicPr>
          <p:cNvPr id="6" name="Picture 5" descr="Norman Reedus incarne Daryl Dixon avec son arbalète dans The Walking ...">
            <a:extLst>
              <a:ext uri="{FF2B5EF4-FFF2-40B4-BE49-F238E27FC236}">
                <a16:creationId xmlns:a16="http://schemas.microsoft.com/office/drawing/2014/main" id="{DA7BCFB7-6BD6-7820-62A2-53A4AB2E3129}"/>
              </a:ext>
            </a:extLst>
          </p:cNvPr>
          <p:cNvPicPr>
            <a:picLocks noChangeAspect="1"/>
          </p:cNvPicPr>
          <p:nvPr/>
        </p:nvPicPr>
        <p:blipFill>
          <a:blip r:embed="rId8"/>
          <a:stretch>
            <a:fillRect/>
          </a:stretch>
        </p:blipFill>
        <p:spPr>
          <a:xfrm>
            <a:off x="7109746" y="4266"/>
            <a:ext cx="5076237" cy="5076237"/>
          </a:xfrm>
          <a:prstGeom prst="rect">
            <a:avLst/>
          </a:prstGeom>
        </p:spPr>
      </p:pic>
      <p:pic>
        <p:nvPicPr>
          <p:cNvPr id="2050" name="Picture 2" descr="Newspaper Zombie ...">
            <a:extLst>
              <a:ext uri="{FF2B5EF4-FFF2-40B4-BE49-F238E27FC236}">
                <a16:creationId xmlns:a16="http://schemas.microsoft.com/office/drawing/2014/main" id="{9CE66FD4-F3AE-F72E-0F2E-A995661C35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3763" y="5049077"/>
            <a:ext cx="3058783" cy="1729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wnload TV Show The Walking Dead: Dead City Image">
            <a:extLst>
              <a:ext uri="{FF2B5EF4-FFF2-40B4-BE49-F238E27FC236}">
                <a16:creationId xmlns:a16="http://schemas.microsoft.com/office/drawing/2014/main" id="{8BC3968A-2152-82DC-4492-070BDA78B553}"/>
              </a:ext>
            </a:extLst>
          </p:cNvPr>
          <p:cNvPicPr>
            <a:picLocks noChangeAspect="1"/>
          </p:cNvPicPr>
          <p:nvPr/>
        </p:nvPicPr>
        <p:blipFill>
          <a:blip r:embed="rId10"/>
          <a:stretch>
            <a:fillRect/>
          </a:stretch>
        </p:blipFill>
        <p:spPr>
          <a:xfrm>
            <a:off x="4429931" y="5152390"/>
            <a:ext cx="2743200" cy="1543050"/>
          </a:xfrm>
          <a:prstGeom prst="rect">
            <a:avLst/>
          </a:prstGeom>
        </p:spPr>
      </p:pic>
      <p:pic>
        <p:nvPicPr>
          <p:cNvPr id="2052" name="Picture 4" descr="2+ Thousand Crawling Zombie Royalty ...">
            <a:extLst>
              <a:ext uri="{FF2B5EF4-FFF2-40B4-BE49-F238E27FC236}">
                <a16:creationId xmlns:a16="http://schemas.microsoft.com/office/drawing/2014/main" id="{69789881-DFDB-859C-5061-21695888ED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4965" y="161081"/>
            <a:ext cx="2660709" cy="2761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56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5" name="Group 308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86" name="Rectangle 308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90" name="Rectangle 308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CAC18-EF9C-1890-A188-13A9EBED89EF}"/>
              </a:ext>
            </a:extLst>
          </p:cNvPr>
          <p:cNvSpPr>
            <a:spLocks noGrp="1"/>
          </p:cNvSpPr>
          <p:nvPr>
            <p:ph type="title"/>
          </p:nvPr>
        </p:nvSpPr>
        <p:spPr>
          <a:xfrm>
            <a:off x="1043631" y="873940"/>
            <a:ext cx="4928291" cy="1035781"/>
          </a:xfrm>
        </p:spPr>
        <p:txBody>
          <a:bodyPr anchor="ctr">
            <a:normAutofit/>
          </a:bodyPr>
          <a:lstStyle/>
          <a:p>
            <a:r>
              <a:rPr lang="en-US" sz="3600"/>
              <a:t>Alexander</a:t>
            </a:r>
          </a:p>
        </p:txBody>
      </p:sp>
      <p:sp>
        <p:nvSpPr>
          <p:cNvPr id="3" name="Content Placeholder 2">
            <a:extLst>
              <a:ext uri="{FF2B5EF4-FFF2-40B4-BE49-F238E27FC236}">
                <a16:creationId xmlns:a16="http://schemas.microsoft.com/office/drawing/2014/main" id="{76B32065-3AAD-7346-47FE-AB7BDA5BAAD1}"/>
              </a:ext>
            </a:extLst>
          </p:cNvPr>
          <p:cNvSpPr>
            <a:spLocks noGrp="1"/>
          </p:cNvSpPr>
          <p:nvPr>
            <p:ph idx="1"/>
          </p:nvPr>
        </p:nvSpPr>
        <p:spPr>
          <a:xfrm>
            <a:off x="1045029" y="2524721"/>
            <a:ext cx="4991629" cy="3677123"/>
          </a:xfrm>
        </p:spPr>
        <p:txBody>
          <a:bodyPr anchor="ctr">
            <a:normAutofit/>
          </a:bodyPr>
          <a:lstStyle/>
          <a:p>
            <a:r>
              <a:rPr lang="en-US" sz="2400"/>
              <a:t>Water</a:t>
            </a:r>
          </a:p>
          <a:p>
            <a:r>
              <a:rPr lang="en-US" sz="2400"/>
              <a:t>Food</a:t>
            </a:r>
          </a:p>
        </p:txBody>
      </p:sp>
      <p:sp>
        <p:nvSpPr>
          <p:cNvPr id="3092" name="Rectangle 309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ater Gallon Sizes at Pearl Brandon blog">
            <a:extLst>
              <a:ext uri="{FF2B5EF4-FFF2-40B4-BE49-F238E27FC236}">
                <a16:creationId xmlns:a16="http://schemas.microsoft.com/office/drawing/2014/main" id="{37210A51-6751-1256-D7E4-B2F3132470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4383" y="841905"/>
            <a:ext cx="1419271" cy="2317178"/>
          </a:xfrm>
          <a:prstGeom prst="rect">
            <a:avLst/>
          </a:prstGeom>
          <a:noFill/>
          <a:extLst>
            <a:ext uri="{909E8E84-426E-40DD-AFC4-6F175D3DCCD1}">
              <a14:hiddenFill xmlns:a14="http://schemas.microsoft.com/office/drawing/2010/main">
                <a:solidFill>
                  <a:srgbClr val="FFFFFF"/>
                </a:solidFill>
              </a14:hiddenFill>
            </a:ext>
          </a:extLst>
        </p:spPr>
      </p:pic>
      <p:sp>
        <p:nvSpPr>
          <p:cNvPr id="3094" name="Rectangle 309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Vintage Food Tin Cans Rustic Tins Retro Tin Can Replica Display Antique ...">
            <a:extLst>
              <a:ext uri="{FF2B5EF4-FFF2-40B4-BE49-F238E27FC236}">
                <a16:creationId xmlns:a16="http://schemas.microsoft.com/office/drawing/2014/main" id="{FF6A0020-41C4-4E69-5463-7A3CA2ED698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13394" y="3703659"/>
            <a:ext cx="2961249" cy="2317178"/>
          </a:xfrm>
          <a:prstGeom prst="rect">
            <a:avLst/>
          </a:prstGeom>
          <a:noFill/>
          <a:extLst>
            <a:ext uri="{909E8E84-426E-40DD-AFC4-6F175D3DCCD1}">
              <a14:hiddenFill xmlns:a14="http://schemas.microsoft.com/office/drawing/2010/main">
                <a:solidFill>
                  <a:srgbClr val="FFFFFF"/>
                </a:solidFill>
              </a14:hiddenFill>
            </a:ext>
          </a:extLst>
        </p:spPr>
      </p:pic>
      <p:cxnSp>
        <p:nvCxnSpPr>
          <p:cNvPr id="3096" name="Straight Connector 309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69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07235-A113-BC1D-C73A-5E87AEE99062}"/>
              </a:ext>
            </a:extLst>
          </p:cNvPr>
          <p:cNvSpPr>
            <a:spLocks noGrp="1"/>
          </p:cNvSpPr>
          <p:nvPr>
            <p:ph type="title"/>
          </p:nvPr>
        </p:nvSpPr>
        <p:spPr>
          <a:xfrm>
            <a:off x="640080" y="325369"/>
            <a:ext cx="4368602" cy="1956841"/>
          </a:xfrm>
        </p:spPr>
        <p:txBody>
          <a:bodyPr anchor="b">
            <a:normAutofit/>
          </a:bodyPr>
          <a:lstStyle/>
          <a:p>
            <a:r>
              <a:rPr lang="en-US" sz="5400"/>
              <a:t>Muse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20E01F-4C97-AC27-02DA-53C50FE493D5}"/>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t>Vehicles</a:t>
            </a:r>
          </a:p>
          <a:p>
            <a:r>
              <a:rPr lang="en-US" sz="2200"/>
              <a:t>Supplies</a:t>
            </a:r>
          </a:p>
        </p:txBody>
      </p:sp>
      <p:pic>
        <p:nvPicPr>
          <p:cNvPr id="4" name="Picture 3" descr="A blue tire with white rim&#10;&#10;AI-generated content may be incorrect.">
            <a:extLst>
              <a:ext uri="{FF2B5EF4-FFF2-40B4-BE49-F238E27FC236}">
                <a16:creationId xmlns:a16="http://schemas.microsoft.com/office/drawing/2014/main" id="{E0E1BB57-C928-60DF-4511-D4A73498058E}"/>
              </a:ext>
            </a:extLst>
          </p:cNvPr>
          <p:cNvPicPr>
            <a:picLocks noChangeAspect="1"/>
          </p:cNvPicPr>
          <p:nvPr/>
        </p:nvPicPr>
        <p:blipFill>
          <a:blip r:embed="rId2"/>
          <a:srcRect b="303"/>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294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ackground - Security Guard Images Hd, HD Png Download , Transparent Png  Image - PNGitem">
            <a:extLst>
              <a:ext uri="{FF2B5EF4-FFF2-40B4-BE49-F238E27FC236}">
                <a16:creationId xmlns:a16="http://schemas.microsoft.com/office/drawing/2014/main" id="{575DDFC4-DF00-C094-81FF-1E958422B4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6124" b="2"/>
          <a:stretch>
            <a:fillRect/>
          </a:stretch>
        </p:blipFill>
        <p:spPr bwMode="auto">
          <a:xfrm>
            <a:off x="5101771" y="10"/>
            <a:ext cx="7094361" cy="6857989"/>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Arc 103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5F5F56-DD1B-14E3-AE45-5C21A6AE2804}"/>
              </a:ext>
            </a:extLst>
          </p:cNvPr>
          <p:cNvSpPr>
            <a:spLocks noGrp="1"/>
          </p:cNvSpPr>
          <p:nvPr>
            <p:ph type="title"/>
          </p:nvPr>
        </p:nvSpPr>
        <p:spPr>
          <a:xfrm>
            <a:off x="643467" y="795509"/>
            <a:ext cx="4092525" cy="2798604"/>
          </a:xfrm>
        </p:spPr>
        <p:txBody>
          <a:bodyPr vert="horz" lIns="91440" tIns="45720" rIns="91440" bIns="45720" rtlCol="0" anchor="b">
            <a:normAutofit fontScale="90000"/>
          </a:bodyPr>
          <a:lstStyle/>
          <a:p>
            <a:pPr algn="ctr"/>
            <a:br>
              <a:rPr lang="en-US" sz="6000">
                <a:solidFill>
                  <a:srgbClr val="FFFFFF"/>
                </a:solidFill>
              </a:rPr>
            </a:br>
            <a:br>
              <a:rPr lang="en-US" sz="6000">
                <a:solidFill>
                  <a:srgbClr val="FFFFFF"/>
                </a:solidFill>
              </a:rPr>
            </a:br>
            <a:r>
              <a:rPr lang="en-US" sz="6000">
                <a:solidFill>
                  <a:srgbClr val="FFFFFF"/>
                </a:solidFill>
              </a:rPr>
              <a:t>Jordin - </a:t>
            </a:r>
            <a:br>
              <a:rPr lang="en-US" sz="6000">
                <a:solidFill>
                  <a:srgbClr val="FFFFFF"/>
                </a:solidFill>
              </a:rPr>
            </a:br>
            <a:r>
              <a:rPr lang="en-US" sz="6000">
                <a:solidFill>
                  <a:srgbClr val="FFFFFF"/>
                </a:solidFill>
              </a:rPr>
              <a:t>Security</a:t>
            </a:r>
          </a:p>
        </p:txBody>
      </p:sp>
      <p:sp>
        <p:nvSpPr>
          <p:cNvPr id="1035" name="Oval 103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86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BA400-9E03-38CE-C9DC-2A417E9E88CC}"/>
              </a:ext>
            </a:extLst>
          </p:cNvPr>
          <p:cNvSpPr>
            <a:spLocks noGrp="1"/>
          </p:cNvSpPr>
          <p:nvPr>
            <p:ph type="title"/>
          </p:nvPr>
        </p:nvSpPr>
        <p:spPr>
          <a:xfrm>
            <a:off x="1285240" y="1050595"/>
            <a:ext cx="8074815" cy="1618489"/>
          </a:xfrm>
        </p:spPr>
        <p:txBody>
          <a:bodyPr anchor="ctr">
            <a:normAutofit/>
          </a:bodyPr>
          <a:lstStyle/>
          <a:p>
            <a:r>
              <a:rPr lang="en-US" sz="7200"/>
              <a:t>Project Results</a:t>
            </a:r>
          </a:p>
        </p:txBody>
      </p:sp>
      <p:sp>
        <p:nvSpPr>
          <p:cNvPr id="3" name="Content Placeholder 2">
            <a:extLst>
              <a:ext uri="{FF2B5EF4-FFF2-40B4-BE49-F238E27FC236}">
                <a16:creationId xmlns:a16="http://schemas.microsoft.com/office/drawing/2014/main" id="{C24167C2-5475-0A32-C426-0E9C335A3572}"/>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1500">
                <a:ea typeface="+mn-lt"/>
                <a:cs typeface="+mn-lt"/>
              </a:rPr>
              <a:t>Successfully designed and implemented a </a:t>
            </a:r>
            <a:r>
              <a:rPr lang="en-US" sz="1500" b="1">
                <a:ea typeface="+mn-lt"/>
                <a:cs typeface="+mn-lt"/>
              </a:rPr>
              <a:t>fully normalized relational database</a:t>
            </a:r>
            <a:r>
              <a:rPr lang="en-US" sz="1500">
                <a:ea typeface="+mn-lt"/>
                <a:cs typeface="+mn-lt"/>
              </a:rPr>
              <a:t> for a doomsday survival scenario.</a:t>
            </a:r>
            <a:endParaRPr lang="en-US" sz="1500"/>
          </a:p>
          <a:p>
            <a:r>
              <a:rPr lang="en-US" sz="1500">
                <a:ea typeface="+mn-lt"/>
                <a:cs typeface="+mn-lt"/>
              </a:rPr>
              <a:t>Created a complete </a:t>
            </a:r>
            <a:r>
              <a:rPr lang="en-US" sz="1500" b="1">
                <a:ea typeface="+mn-lt"/>
                <a:cs typeface="+mn-lt"/>
              </a:rPr>
              <a:t>ERD</a:t>
            </a:r>
            <a:r>
              <a:rPr lang="en-US" sz="1500">
                <a:ea typeface="+mn-lt"/>
                <a:cs typeface="+mn-lt"/>
              </a:rPr>
              <a:t> that accurately models entities, relationships, and constraints.</a:t>
            </a:r>
            <a:endParaRPr lang="en-US" sz="1500"/>
          </a:p>
          <a:p>
            <a:r>
              <a:rPr lang="en-US" sz="1500">
                <a:ea typeface="+mn-lt"/>
                <a:cs typeface="+mn-lt"/>
              </a:rPr>
              <a:t>Implemented </a:t>
            </a:r>
            <a:r>
              <a:rPr lang="en-US" sz="1500" b="1">
                <a:ea typeface="+mn-lt"/>
                <a:cs typeface="+mn-lt"/>
              </a:rPr>
              <a:t>stored procedures and triggers</a:t>
            </a:r>
            <a:r>
              <a:rPr lang="en-US" sz="1500">
                <a:ea typeface="+mn-lt"/>
                <a:cs typeface="+mn-lt"/>
              </a:rPr>
              <a:t> to validate data and protect integrity.</a:t>
            </a:r>
            <a:endParaRPr lang="en-US" sz="1500"/>
          </a:p>
          <a:p>
            <a:r>
              <a:rPr lang="en-US" sz="1500">
                <a:ea typeface="+mn-lt"/>
                <a:cs typeface="+mn-lt"/>
              </a:rPr>
              <a:t>Developed </a:t>
            </a:r>
            <a:r>
              <a:rPr lang="en-US" sz="1500" b="1">
                <a:ea typeface="+mn-lt"/>
                <a:cs typeface="+mn-lt"/>
              </a:rPr>
              <a:t>queries and views</a:t>
            </a:r>
            <a:r>
              <a:rPr lang="en-US" sz="1500">
                <a:ea typeface="+mn-lt"/>
                <a:cs typeface="+mn-lt"/>
              </a:rPr>
              <a:t> to support reporting, analysis, and operational decision-making.</a:t>
            </a:r>
            <a:endParaRPr lang="en-US" sz="1500"/>
          </a:p>
          <a:p>
            <a:r>
              <a:rPr lang="en-US" sz="1500">
                <a:ea typeface="+mn-lt"/>
                <a:cs typeface="+mn-lt"/>
              </a:rPr>
              <a:t>Produced a database that is </a:t>
            </a:r>
            <a:r>
              <a:rPr lang="en-US" sz="1500" b="1">
                <a:ea typeface="+mn-lt"/>
                <a:cs typeface="+mn-lt"/>
              </a:rPr>
              <a:t>scalable, consistent, and maintainable</a:t>
            </a:r>
            <a:r>
              <a:rPr lang="en-US" sz="1500">
                <a:ea typeface="+mn-lt"/>
                <a:cs typeface="+mn-lt"/>
              </a:rPr>
              <a:t>.</a:t>
            </a:r>
            <a:endParaRPr lang="en-US" sz="1500"/>
          </a:p>
          <a:p>
            <a:endParaRPr lang="en-US" sz="1500"/>
          </a:p>
        </p:txBody>
      </p:sp>
    </p:spTree>
    <p:extLst>
      <p:ext uri="{BB962C8B-B14F-4D97-AF65-F5344CB8AC3E}">
        <p14:creationId xmlns:p14="http://schemas.microsoft.com/office/powerpoint/2010/main" val="262214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E7688-707B-A05F-755C-6E9F572FB023}"/>
              </a:ext>
            </a:extLst>
          </p:cNvPr>
          <p:cNvSpPr>
            <a:spLocks noGrp="1"/>
          </p:cNvSpPr>
          <p:nvPr>
            <p:ph type="title"/>
          </p:nvPr>
        </p:nvSpPr>
        <p:spPr>
          <a:xfrm>
            <a:off x="793662" y="386930"/>
            <a:ext cx="10066122" cy="1298448"/>
          </a:xfrm>
        </p:spPr>
        <p:txBody>
          <a:bodyPr anchor="b">
            <a:normAutofit/>
          </a:bodyPr>
          <a:lstStyle/>
          <a:p>
            <a:r>
              <a:rPr lang="en-US" sz="4800"/>
              <a:t>Lessons Learned</a:t>
            </a:r>
          </a:p>
        </p:txBody>
      </p:sp>
      <p:sp>
        <p:nvSpPr>
          <p:cNvPr id="2057" name="Rectangle 20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4F33E4-3D65-4BE4-2AE5-2F037FDF3B62}"/>
              </a:ext>
            </a:extLst>
          </p:cNvPr>
          <p:cNvSpPr>
            <a:spLocks noGrp="1"/>
          </p:cNvSpPr>
          <p:nvPr>
            <p:ph idx="1"/>
          </p:nvPr>
        </p:nvSpPr>
        <p:spPr>
          <a:xfrm>
            <a:off x="793661" y="2599509"/>
            <a:ext cx="4530898" cy="3639450"/>
          </a:xfrm>
        </p:spPr>
        <p:txBody>
          <a:bodyPr anchor="ctr">
            <a:normAutofit/>
          </a:bodyPr>
          <a:lstStyle/>
          <a:p>
            <a:r>
              <a:rPr lang="en-US" sz="2000"/>
              <a:t>What we have learned from this group project.</a:t>
            </a:r>
          </a:p>
        </p:txBody>
      </p:sp>
      <p:pic>
        <p:nvPicPr>
          <p:cNvPr id="2050" name="Picture 2" descr="Open Book Clip Art Pictures – Clipartix">
            <a:extLst>
              <a:ext uri="{FF2B5EF4-FFF2-40B4-BE49-F238E27FC236}">
                <a16:creationId xmlns:a16="http://schemas.microsoft.com/office/drawing/2014/main" id="{B872DBE4-508A-362E-9A70-84667430CB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886424"/>
            <a:ext cx="5150277" cy="2909906"/>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23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8AB839-F4B2-BA29-DD63-CB614DA4412B}"/>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262C6-680E-213B-A81A-6A790F779DDA}"/>
              </a:ext>
            </a:extLst>
          </p:cNvPr>
          <p:cNvSpPr>
            <a:spLocks noGrp="1"/>
          </p:cNvSpPr>
          <p:nvPr>
            <p:ph type="title"/>
          </p:nvPr>
        </p:nvSpPr>
        <p:spPr>
          <a:xfrm>
            <a:off x="838200" y="557188"/>
            <a:ext cx="10515600" cy="1133499"/>
          </a:xfrm>
        </p:spPr>
        <p:txBody>
          <a:bodyPr>
            <a:normAutofit/>
          </a:bodyPr>
          <a:lstStyle/>
          <a:p>
            <a:pPr algn="ctr"/>
            <a:r>
              <a:rPr lang="en-US" sz="5200"/>
              <a:t>Project Outline</a:t>
            </a:r>
          </a:p>
        </p:txBody>
      </p:sp>
      <p:graphicFrame>
        <p:nvGraphicFramePr>
          <p:cNvPr id="5" name="Content Placeholder 2">
            <a:extLst>
              <a:ext uri="{FF2B5EF4-FFF2-40B4-BE49-F238E27FC236}">
                <a16:creationId xmlns:a16="http://schemas.microsoft.com/office/drawing/2014/main" id="{459EB0E4-E4FB-CFA3-B53F-2E2052ACE85B}"/>
              </a:ext>
            </a:extLst>
          </p:cNvPr>
          <p:cNvGraphicFramePr>
            <a:graphicFrameLocks noGrp="1"/>
          </p:cNvGraphicFramePr>
          <p:nvPr>
            <p:ph idx="1"/>
            <p:extLst>
              <p:ext uri="{D42A27DB-BD31-4B8C-83A1-F6EECF244321}">
                <p14:modId xmlns:p14="http://schemas.microsoft.com/office/powerpoint/2010/main" val="137884063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236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034" name="Rectangle 103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A4149-971E-685A-D35A-A0710AD313F4}"/>
              </a:ext>
            </a:extLst>
          </p:cNvPr>
          <p:cNvSpPr>
            <a:spLocks noGrp="1"/>
          </p:cNvSpPr>
          <p:nvPr>
            <p:ph type="title"/>
          </p:nvPr>
        </p:nvSpPr>
        <p:spPr>
          <a:xfrm>
            <a:off x="1099425" y="1238081"/>
            <a:ext cx="4709345" cy="962953"/>
          </a:xfrm>
        </p:spPr>
        <p:txBody>
          <a:bodyPr anchor="b">
            <a:normAutofit/>
          </a:bodyPr>
          <a:lstStyle/>
          <a:p>
            <a:r>
              <a:rPr lang="en-US" sz="3800"/>
              <a:t>Problem </a:t>
            </a:r>
          </a:p>
        </p:txBody>
      </p:sp>
      <p:sp>
        <p:nvSpPr>
          <p:cNvPr id="1039" name="Rectangle 10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53A3BE-8F22-437C-CBC7-A0F848D0A7C1}"/>
              </a:ext>
            </a:extLst>
          </p:cNvPr>
          <p:cNvSpPr>
            <a:spLocks noGrp="1"/>
          </p:cNvSpPr>
          <p:nvPr>
            <p:ph idx="1"/>
          </p:nvPr>
        </p:nvSpPr>
        <p:spPr>
          <a:xfrm>
            <a:off x="1100736" y="2508105"/>
            <a:ext cx="4709345" cy="3632493"/>
          </a:xfrm>
        </p:spPr>
        <p:txBody>
          <a:bodyPr vert="horz" lIns="91440" tIns="45720" rIns="91440" bIns="45720" rtlCol="0" anchor="ctr">
            <a:normAutofit/>
          </a:bodyPr>
          <a:lstStyle/>
          <a:p>
            <a:r>
              <a:rPr lang="en-US" sz="1700"/>
              <a:t>The main problem is the zombie, and the virus the zombie can spread to other survivors and animals. This mean there is a risk with every encounter with the cause one bite form a zombie could mean you are now a zombie.</a:t>
            </a:r>
          </a:p>
          <a:p>
            <a:r>
              <a:rPr lang="en-US" sz="1700"/>
              <a:t>This is one of the last working database system in the world and the people are tasked with keeping track of the survivors and their resources.</a:t>
            </a:r>
          </a:p>
          <a:p>
            <a:r>
              <a:rPr lang="en-US" sz="1700"/>
              <a:t>The survivors will have to be mindful of where they go so, they don't run into a zombie horde that they can't defeat.</a:t>
            </a:r>
          </a:p>
        </p:txBody>
      </p:sp>
      <p:pic>
        <p:nvPicPr>
          <p:cNvPr id="1026" name="Picture 2" descr="Empty gas station at night editorial stock image. Image of nighttime ...">
            <a:extLst>
              <a:ext uri="{FF2B5EF4-FFF2-40B4-BE49-F238E27FC236}">
                <a16:creationId xmlns:a16="http://schemas.microsoft.com/office/drawing/2014/main" id="{6D2A5D08-704B-DE68-70AE-DB9AC01D4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694" r="19140"/>
          <a:stretch>
            <a:fillRect/>
          </a:stretch>
        </p:blipFill>
        <p:spPr bwMode="auto">
          <a:xfrm>
            <a:off x="6538366" y="1383738"/>
            <a:ext cx="4929098" cy="475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51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4" name="Arc 206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A5B3E4-AF70-6AF7-C917-5B743F62CC6C}"/>
              </a:ext>
            </a:extLst>
          </p:cNvPr>
          <p:cNvSpPr>
            <a:spLocks noGrp="1"/>
          </p:cNvSpPr>
          <p:nvPr>
            <p:ph type="title"/>
          </p:nvPr>
        </p:nvSpPr>
        <p:spPr>
          <a:xfrm>
            <a:off x="5894962" y="479493"/>
            <a:ext cx="5458838" cy="1325563"/>
          </a:xfrm>
        </p:spPr>
        <p:txBody>
          <a:bodyPr>
            <a:normAutofit/>
          </a:bodyPr>
          <a:lstStyle/>
          <a:p>
            <a:r>
              <a:rPr lang="en-US"/>
              <a:t>Solution Overview</a:t>
            </a:r>
          </a:p>
        </p:txBody>
      </p:sp>
      <p:sp>
        <p:nvSpPr>
          <p:cNvPr id="2066" name="Freeform: Shape 206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HONEYWELL Emergency Medical Kit, 25 People Served, Number of Components ...">
            <a:extLst>
              <a:ext uri="{FF2B5EF4-FFF2-40B4-BE49-F238E27FC236}">
                <a16:creationId xmlns:a16="http://schemas.microsoft.com/office/drawing/2014/main" id="{485F76CC-FA1D-FCE7-B770-0624D733D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730" b="-1"/>
          <a:stretch>
            <a:fillRect/>
          </a:stretch>
        </p:blipFill>
        <p:spPr bwMode="auto">
          <a:xfrm>
            <a:off x="703182" y="861240"/>
            <a:ext cx="4777381" cy="496577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FDC534A-0713-D814-CE19-8C4A3D56188D}"/>
              </a:ext>
            </a:extLst>
          </p:cNvPr>
          <p:cNvSpPr>
            <a:spLocks noGrp="1"/>
          </p:cNvSpPr>
          <p:nvPr>
            <p:ph idx="1"/>
          </p:nvPr>
        </p:nvSpPr>
        <p:spPr>
          <a:xfrm>
            <a:off x="5894962" y="1984443"/>
            <a:ext cx="5458838" cy="4192520"/>
          </a:xfrm>
        </p:spPr>
        <p:txBody>
          <a:bodyPr>
            <a:normAutofit/>
          </a:bodyPr>
          <a:lstStyle/>
          <a:p>
            <a:r>
              <a:rPr lang="en-US" sz="2200"/>
              <a:t>Will make a database tracking the survivors if they are injured, need more food or water, what vehicles they have, what weapon do they have on them, what mission there one, and what their base is.</a:t>
            </a:r>
          </a:p>
          <a:p>
            <a:r>
              <a:rPr lang="en-US" sz="2200"/>
              <a:t>The amount of some of the resource they have will be tracked with the database like food, water, supplies and gas for the vehicles.</a:t>
            </a:r>
          </a:p>
          <a:p>
            <a:r>
              <a:rPr lang="en-US" sz="2200"/>
              <a:t>It will make sure the survivors are heathy and safe, so nobody lie and was infected by the zombie doom the base.</a:t>
            </a:r>
          </a:p>
        </p:txBody>
      </p:sp>
    </p:spTree>
    <p:extLst>
      <p:ext uri="{BB962C8B-B14F-4D97-AF65-F5344CB8AC3E}">
        <p14:creationId xmlns:p14="http://schemas.microsoft.com/office/powerpoint/2010/main" val="63491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4822FF4-597E-7B77-212C-9B5A78C09530}"/>
              </a:ext>
            </a:extLst>
          </p:cNvPr>
          <p:cNvPicPr>
            <a:picLocks noChangeAspect="1"/>
          </p:cNvPicPr>
          <p:nvPr/>
        </p:nvPicPr>
        <p:blipFill>
          <a:blip r:embed="rId3"/>
          <a:stretch>
            <a:fillRect/>
          </a:stretch>
        </p:blipFill>
        <p:spPr>
          <a:xfrm>
            <a:off x="1289303" y="1119116"/>
            <a:ext cx="8766874" cy="2213635"/>
          </a:xfrm>
          <a:prstGeom prst="rect">
            <a:avLst/>
          </a:prstGeom>
        </p:spPr>
      </p:pic>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CF08E-72BA-364E-5462-0736A5C88B25}"/>
              </a:ext>
            </a:extLst>
          </p:cNvPr>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ERD</a:t>
            </a:r>
          </a:p>
        </p:txBody>
      </p:sp>
    </p:spTree>
    <p:extLst>
      <p:ext uri="{BB962C8B-B14F-4D97-AF65-F5344CB8AC3E}">
        <p14:creationId xmlns:p14="http://schemas.microsoft.com/office/powerpoint/2010/main" val="3527046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03370-1C78-3432-0543-B2FF2A8F52F2}"/>
              </a:ext>
            </a:extLst>
          </p:cNvPr>
          <p:cNvSpPr>
            <a:spLocks noGrp="1"/>
          </p:cNvSpPr>
          <p:nvPr>
            <p:ph type="title"/>
          </p:nvPr>
        </p:nvSpPr>
        <p:spPr>
          <a:xfrm>
            <a:off x="1171074" y="1396686"/>
            <a:ext cx="3240506" cy="4064628"/>
          </a:xfrm>
        </p:spPr>
        <p:txBody>
          <a:bodyPr>
            <a:normAutofit/>
          </a:bodyPr>
          <a:lstStyle/>
          <a:p>
            <a:r>
              <a:rPr lang="en-US">
                <a:solidFill>
                  <a:srgbClr val="FFFFFF"/>
                </a:solidFill>
              </a:rPr>
              <a:t>Data Integrity</a:t>
            </a:r>
          </a:p>
        </p:txBody>
      </p:sp>
      <p:sp>
        <p:nvSpPr>
          <p:cNvPr id="50" name="Arc 4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B1A7023-911C-C16F-BD89-F432C55754C8}"/>
              </a:ext>
            </a:extLst>
          </p:cNvPr>
          <p:cNvSpPr>
            <a:spLocks noGrp="1"/>
          </p:cNvSpPr>
          <p:nvPr>
            <p:ph idx="1"/>
          </p:nvPr>
        </p:nvSpPr>
        <p:spPr>
          <a:xfrm>
            <a:off x="5370153" y="1526033"/>
            <a:ext cx="5536397" cy="3935281"/>
          </a:xfrm>
        </p:spPr>
        <p:txBody>
          <a:bodyPr>
            <a:normAutofit/>
          </a:bodyPr>
          <a:lstStyle/>
          <a:p>
            <a:r>
              <a:rPr lang="en-US"/>
              <a:t>Entity Integrity</a:t>
            </a:r>
          </a:p>
          <a:p>
            <a:r>
              <a:rPr lang="en-US"/>
              <a:t>Referential Integrity</a:t>
            </a:r>
          </a:p>
          <a:p>
            <a:r>
              <a:rPr lang="en-US"/>
              <a:t>Domain Integrity</a:t>
            </a:r>
          </a:p>
          <a:p>
            <a:r>
              <a:rPr lang="en-US"/>
              <a:t>User-Defined / Business Rule Integrity</a:t>
            </a:r>
          </a:p>
          <a:p>
            <a:r>
              <a:rPr lang="en-US"/>
              <a:t>Constraints in Action</a:t>
            </a:r>
          </a:p>
        </p:txBody>
      </p:sp>
    </p:spTree>
    <p:extLst>
      <p:ext uri="{BB962C8B-B14F-4D97-AF65-F5344CB8AC3E}">
        <p14:creationId xmlns:p14="http://schemas.microsoft.com/office/powerpoint/2010/main" val="2330348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BB5066-D3BF-9164-3913-EE06511CA226}"/>
              </a:ext>
            </a:extLst>
          </p:cNvPr>
          <p:cNvSpPr>
            <a:spLocks noGrp="1"/>
          </p:cNvSpPr>
          <p:nvPr>
            <p:ph type="title"/>
          </p:nvPr>
        </p:nvSpPr>
        <p:spPr>
          <a:xfrm>
            <a:off x="5905259" y="716331"/>
            <a:ext cx="5458838" cy="1325563"/>
          </a:xfrm>
        </p:spPr>
        <p:txBody>
          <a:bodyPr>
            <a:normAutofit/>
          </a:bodyPr>
          <a:lstStyle/>
          <a:p>
            <a:r>
              <a:rPr lang="en-US">
                <a:ea typeface="+mj-lt"/>
                <a:cs typeface="+mj-lt"/>
              </a:rPr>
              <a:t>Queries, Triggers, and Stored Procedures</a:t>
            </a:r>
            <a:endParaRPr lang="en-US"/>
          </a:p>
        </p:txBody>
      </p:sp>
      <p:sp>
        <p:nvSpPr>
          <p:cNvPr id="27" name="Freeform: Shape 2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atabase design Images - Free Download on Freepik">
            <a:extLst>
              <a:ext uri="{FF2B5EF4-FFF2-40B4-BE49-F238E27FC236}">
                <a16:creationId xmlns:a16="http://schemas.microsoft.com/office/drawing/2014/main" id="{837F006D-F8C9-5AB0-7AB1-D57FF5D0F8B9}"/>
              </a:ext>
            </a:extLst>
          </p:cNvPr>
          <p:cNvPicPr>
            <a:picLocks noChangeAspect="1"/>
          </p:cNvPicPr>
          <p:nvPr/>
        </p:nvPicPr>
        <p:blipFill>
          <a:blip r:embed="rId3"/>
          <a:stretch>
            <a:fillRect/>
          </a:stretch>
        </p:blipFill>
        <p:spPr>
          <a:xfrm>
            <a:off x="291290" y="481761"/>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FE0C6100-9CEA-1298-337E-FD9D794BF11E}"/>
              </a:ext>
            </a:extLst>
          </p:cNvPr>
          <p:cNvSpPr>
            <a:spLocks noGrp="1"/>
          </p:cNvSpPr>
          <p:nvPr>
            <p:ph idx="1"/>
          </p:nvPr>
        </p:nvSpPr>
        <p:spPr>
          <a:xfrm>
            <a:off x="5905259" y="2221281"/>
            <a:ext cx="5458838" cy="4192520"/>
          </a:xfrm>
        </p:spPr>
        <p:txBody>
          <a:bodyPr vert="horz" lIns="91440" tIns="45720" rIns="91440" bIns="45720" rtlCol="0" anchor="t">
            <a:normAutofit/>
          </a:bodyPr>
          <a:lstStyle/>
          <a:p>
            <a:r>
              <a:rPr lang="en-US">
                <a:ea typeface="+mn-lt"/>
                <a:cs typeface="+mn-lt"/>
              </a:rPr>
              <a:t>To keep the work organized and consistent, query development was split among team members, with each person writing queries for the tables they were responsible for.</a:t>
            </a:r>
          </a:p>
          <a:p>
            <a:r>
              <a:rPr lang="en-US">
                <a:ea typeface="+mn-lt"/>
                <a:cs typeface="+mn-lt"/>
              </a:rPr>
              <a:t>Injury Type table change</a:t>
            </a:r>
          </a:p>
        </p:txBody>
      </p:sp>
    </p:spTree>
    <p:extLst>
      <p:ext uri="{BB962C8B-B14F-4D97-AF65-F5344CB8AC3E}">
        <p14:creationId xmlns:p14="http://schemas.microsoft.com/office/powerpoint/2010/main" val="110777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CEBEB-9FA4-76FB-57F9-5010DFA5C9FC}"/>
              </a:ext>
            </a:extLst>
          </p:cNvPr>
          <p:cNvSpPr>
            <a:spLocks noGrp="1"/>
          </p:cNvSpPr>
          <p:nvPr>
            <p:ph type="title"/>
          </p:nvPr>
        </p:nvSpPr>
        <p:spPr>
          <a:xfrm>
            <a:off x="1043631" y="809898"/>
            <a:ext cx="9942716" cy="1554480"/>
          </a:xfrm>
        </p:spPr>
        <p:txBody>
          <a:bodyPr anchor="ctr">
            <a:normAutofit/>
          </a:bodyPr>
          <a:lstStyle/>
          <a:p>
            <a:r>
              <a:rPr lang="en-US" sz="4800"/>
              <a:t>Arlo</a:t>
            </a:r>
            <a:endParaRPr lang="en-US" sz="4800" b="1"/>
          </a:p>
        </p:txBody>
      </p:sp>
      <p:sp>
        <p:nvSpPr>
          <p:cNvPr id="3" name="Content Placeholder 2">
            <a:extLst>
              <a:ext uri="{FF2B5EF4-FFF2-40B4-BE49-F238E27FC236}">
                <a16:creationId xmlns:a16="http://schemas.microsoft.com/office/drawing/2014/main" id="{1CA838BC-00C7-CA31-B7B8-08AC70EE54F7}"/>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Survivors</a:t>
            </a:r>
          </a:p>
          <a:p>
            <a:r>
              <a:rPr lang="en-US" sz="2400">
                <a:ea typeface="+mn-lt"/>
                <a:cs typeface="+mn-lt"/>
              </a:rPr>
              <a:t>Weapons</a:t>
            </a:r>
          </a:p>
          <a:p>
            <a:r>
              <a:rPr lang="en-US" sz="2400">
                <a:ea typeface="+mn-lt"/>
                <a:cs typeface="+mn-lt"/>
              </a:rPr>
              <a:t>Mission Survivors</a:t>
            </a:r>
          </a:p>
          <a:p>
            <a:r>
              <a:rPr lang="en-US" sz="2400">
                <a:ea typeface="+mn-lt"/>
                <a:cs typeface="+mn-lt"/>
              </a:rPr>
              <a:t>Injury Types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injury flat icon 13296680 Vector Art at Vecteezy">
            <a:extLst>
              <a:ext uri="{FF2B5EF4-FFF2-40B4-BE49-F238E27FC236}">
                <a16:creationId xmlns:a16="http://schemas.microsoft.com/office/drawing/2014/main" id="{B0EE3F32-B519-686B-2E70-C2E20A99BE84}"/>
              </a:ext>
            </a:extLst>
          </p:cNvPr>
          <p:cNvPicPr>
            <a:picLocks noChangeAspect="1"/>
          </p:cNvPicPr>
          <p:nvPr/>
        </p:nvPicPr>
        <p:blipFill>
          <a:blip r:embed="rId2"/>
          <a:srcRect r="3012" b="2873"/>
          <a:stretch>
            <a:fillRect/>
          </a:stretch>
        </p:blipFill>
        <p:spPr>
          <a:xfrm>
            <a:off x="8060725" y="2850293"/>
            <a:ext cx="3309739" cy="3284486"/>
          </a:xfrm>
          <a:prstGeom prst="rect">
            <a:avLst/>
          </a:prstGeom>
        </p:spPr>
      </p:pic>
    </p:spTree>
    <p:extLst>
      <p:ext uri="{BB962C8B-B14F-4D97-AF65-F5344CB8AC3E}">
        <p14:creationId xmlns:p14="http://schemas.microsoft.com/office/powerpoint/2010/main" val="356458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67D0A7-D7CA-8275-079A-AC0753A4725E}"/>
              </a:ext>
            </a:extLst>
          </p:cNvPr>
          <p:cNvSpPr>
            <a:spLocks noGrp="1"/>
          </p:cNvSpPr>
          <p:nvPr>
            <p:ph type="title"/>
          </p:nvPr>
        </p:nvSpPr>
        <p:spPr>
          <a:xfrm>
            <a:off x="686834" y="1153572"/>
            <a:ext cx="3200400" cy="4461163"/>
          </a:xfrm>
        </p:spPr>
        <p:txBody>
          <a:bodyPr>
            <a:normAutofit/>
          </a:bodyPr>
          <a:lstStyle/>
          <a:p>
            <a:r>
              <a:rPr lang="en-US">
                <a:solidFill>
                  <a:srgbClr val="FFFFFF"/>
                </a:solidFill>
              </a:rPr>
              <a:t>Ashton – Mission and Allies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ECE672-6355-3BD6-D5F2-BA29D7874B97}"/>
              </a:ext>
            </a:extLst>
          </p:cNvPr>
          <p:cNvSpPr>
            <a:spLocks noGrp="1"/>
          </p:cNvSpPr>
          <p:nvPr>
            <p:ph idx="1"/>
          </p:nvPr>
        </p:nvSpPr>
        <p:spPr>
          <a:xfrm>
            <a:off x="4447308" y="1872"/>
            <a:ext cx="7740377" cy="6750185"/>
          </a:xfrm>
        </p:spPr>
        <p:txBody>
          <a:bodyPr vert="horz" lIns="91440" tIns="45720" rIns="91440" bIns="45720" rtlCol="0" anchor="ctr">
            <a:normAutofit/>
          </a:bodyPr>
          <a:lstStyle/>
          <a:p>
            <a:pPr marL="0" indent="0">
              <a:buNone/>
            </a:pPr>
            <a:r>
              <a:rPr lang="en-US" sz="1050">
                <a:ea typeface="+mn-lt"/>
                <a:cs typeface="+mn-lt"/>
              </a:rPr>
              <a:t>Structure</a:t>
            </a:r>
            <a:endParaRPr lang="en-US" sz="1050"/>
          </a:p>
          <a:p>
            <a:r>
              <a:rPr lang="en-US" sz="1050">
                <a:ea typeface="+mn-lt"/>
                <a:cs typeface="+mn-lt"/>
              </a:rPr>
              <a:t>Missions track operations (type, status, dates, origin base).</a:t>
            </a:r>
            <a:endParaRPr lang="en-US" sz="1050"/>
          </a:p>
          <a:p>
            <a:r>
              <a:rPr lang="en-US" sz="1050">
                <a:ea typeface="+mn-lt"/>
                <a:cs typeface="+mn-lt"/>
              </a:rPr>
              <a:t>Allies store external groups with trust level and optional base association.</a:t>
            </a:r>
            <a:endParaRPr lang="en-US" sz="1050"/>
          </a:p>
          <a:p>
            <a:r>
              <a:rPr lang="en-US" sz="1050">
                <a:ea typeface="+mn-lt"/>
                <a:cs typeface="+mn-lt"/>
              </a:rPr>
              <a:t>Both tables use primary keys and foreign keys to Base for referential integrity.</a:t>
            </a:r>
            <a:endParaRPr lang="en-US" sz="1050"/>
          </a:p>
          <a:p>
            <a:pPr marL="0" indent="0">
              <a:buNone/>
            </a:pPr>
            <a:r>
              <a:rPr lang="en-US" sz="1050">
                <a:ea typeface="+mn-lt"/>
                <a:cs typeface="+mn-lt"/>
              </a:rPr>
              <a:t>Queries</a:t>
            </a:r>
            <a:endParaRPr lang="en-US" sz="1050"/>
          </a:p>
          <a:p>
            <a:r>
              <a:rPr lang="en-US" sz="1050">
                <a:ea typeface="+mn-lt"/>
                <a:cs typeface="+mn-lt"/>
              </a:rPr>
              <a:t>Retrieve missions by status, base, and duration.</a:t>
            </a:r>
            <a:endParaRPr lang="en-US" sz="1050"/>
          </a:p>
          <a:p>
            <a:r>
              <a:rPr lang="en-US" sz="1050">
                <a:ea typeface="+mn-lt"/>
                <a:cs typeface="+mn-lt"/>
              </a:rPr>
              <a:t>Analyze allies by trust level and base affiliation.</a:t>
            </a:r>
            <a:endParaRPr lang="en-US" sz="1050"/>
          </a:p>
          <a:p>
            <a:r>
              <a:rPr lang="en-US" sz="1050">
                <a:ea typeface="+mn-lt"/>
                <a:cs typeface="+mn-lt"/>
              </a:rPr>
              <a:t>Support operational and strategic decision-making.</a:t>
            </a:r>
            <a:endParaRPr lang="en-US" sz="1050"/>
          </a:p>
          <a:p>
            <a:r>
              <a:rPr lang="en-US" sz="1050">
                <a:ea typeface="+mn-lt"/>
                <a:cs typeface="+mn-lt"/>
              </a:rPr>
              <a:t>Stored Procedures</a:t>
            </a:r>
            <a:endParaRPr lang="en-US" sz="1050"/>
          </a:p>
          <a:p>
            <a:r>
              <a:rPr lang="en-US" sz="1050">
                <a:ea typeface="+mn-lt"/>
                <a:cs typeface="+mn-lt"/>
              </a:rPr>
              <a:t>Enforce valid inserts (required fields, valid base references).</a:t>
            </a:r>
            <a:endParaRPr lang="en-US" sz="1050"/>
          </a:p>
          <a:p>
            <a:r>
              <a:rPr lang="en-US" sz="1050">
                <a:ea typeface="+mn-lt"/>
                <a:cs typeface="+mn-lt"/>
              </a:rPr>
              <a:t>Mission status validated using a lookup table, not hardcoded values.</a:t>
            </a:r>
            <a:endParaRPr lang="en-US" sz="1050"/>
          </a:p>
          <a:p>
            <a:r>
              <a:rPr lang="en-US" sz="1050">
                <a:ea typeface="+mn-lt"/>
                <a:cs typeface="+mn-lt"/>
              </a:rPr>
              <a:t>Prevents bad data before it enters the database.</a:t>
            </a:r>
          </a:p>
          <a:p>
            <a:pPr marL="0" indent="0">
              <a:buNone/>
            </a:pPr>
            <a:r>
              <a:rPr lang="en-US" sz="1050">
                <a:ea typeface="+mn-lt"/>
                <a:cs typeface="+mn-lt"/>
              </a:rPr>
              <a:t>Triggers</a:t>
            </a:r>
            <a:endParaRPr lang="en-US" sz="1050"/>
          </a:p>
          <a:p>
            <a:r>
              <a:rPr lang="en-US" sz="1050">
                <a:ea typeface="+mn-lt"/>
                <a:cs typeface="+mn-lt"/>
              </a:rPr>
              <a:t>Act as a fail-safe for direct inserts or updates.</a:t>
            </a:r>
            <a:endParaRPr lang="en-US" sz="1050"/>
          </a:p>
          <a:p>
            <a:r>
              <a:rPr lang="en-US" sz="1050">
                <a:ea typeface="+mn-lt"/>
                <a:cs typeface="+mn-lt"/>
              </a:rPr>
              <a:t>Block invalid mission statuses, date ranges, and missing values.</a:t>
            </a:r>
            <a:endParaRPr lang="en-US" sz="1050"/>
          </a:p>
          <a:p>
            <a:r>
              <a:rPr lang="en-US" sz="1050">
                <a:ea typeface="+mn-lt"/>
                <a:cs typeface="+mn-lt"/>
              </a:rPr>
              <a:t>Ensure allies always have valid trust levels and base references.</a:t>
            </a:r>
            <a:endParaRPr lang="en-US" sz="1050"/>
          </a:p>
          <a:p>
            <a:r>
              <a:rPr lang="en-US" sz="1050">
                <a:ea typeface="+mn-lt"/>
                <a:cs typeface="+mn-lt"/>
              </a:rPr>
              <a:t>Views</a:t>
            </a:r>
            <a:endParaRPr lang="en-US" sz="1050"/>
          </a:p>
          <a:p>
            <a:r>
              <a:rPr lang="en-US" sz="1050">
                <a:ea typeface="+mn-lt"/>
                <a:cs typeface="+mn-lt"/>
              </a:rPr>
              <a:t>Simplify reporting and reuse:</a:t>
            </a:r>
            <a:endParaRPr lang="en-US" sz="1050"/>
          </a:p>
          <a:p>
            <a:r>
              <a:rPr lang="en-US" sz="1050">
                <a:ea typeface="+mn-lt"/>
                <a:cs typeface="+mn-lt"/>
              </a:rPr>
              <a:t>Mission overviews and active missions</a:t>
            </a:r>
            <a:endParaRPr lang="en-US" sz="1050"/>
          </a:p>
          <a:p>
            <a:r>
              <a:rPr lang="en-US" sz="1050">
                <a:ea typeface="+mn-lt"/>
                <a:cs typeface="+mn-lt"/>
              </a:rPr>
              <a:t>Completed mission durations</a:t>
            </a:r>
            <a:endParaRPr lang="en-US" sz="1050"/>
          </a:p>
          <a:p>
            <a:r>
              <a:rPr lang="en-US" sz="1050">
                <a:ea typeface="+mn-lt"/>
                <a:cs typeface="+mn-lt"/>
              </a:rPr>
              <a:t>Ally overviews and high-trust allies</a:t>
            </a:r>
            <a:endParaRPr lang="en-US" sz="1050"/>
          </a:p>
          <a:p>
            <a:r>
              <a:rPr lang="en-US" sz="1050">
                <a:ea typeface="+mn-lt"/>
                <a:cs typeface="+mn-lt"/>
              </a:rPr>
              <a:t>Improve readability without duplicating query logic.</a:t>
            </a:r>
            <a:endParaRPr lang="en-US" sz="1050"/>
          </a:p>
        </p:txBody>
      </p:sp>
    </p:spTree>
    <p:extLst>
      <p:ext uri="{BB962C8B-B14F-4D97-AF65-F5344CB8AC3E}">
        <p14:creationId xmlns:p14="http://schemas.microsoft.com/office/powerpoint/2010/main" val="3068624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03F0E35A8FEE4094067AFC0FE676AE" ma:contentTypeVersion="9" ma:contentTypeDescription="Create a new document." ma:contentTypeScope="" ma:versionID="d61b917fc25fef8baaa57071be6993aa">
  <xsd:schema xmlns:xsd="http://www.w3.org/2001/XMLSchema" xmlns:xs="http://www.w3.org/2001/XMLSchema" xmlns:p="http://schemas.microsoft.com/office/2006/metadata/properties" xmlns:ns3="86a20669-795b-40c0-82aa-0208e4f2fb25" xmlns:ns4="3a7c30ab-f32c-4eb7-8c5a-42ab11a3f9e3" targetNamespace="http://schemas.microsoft.com/office/2006/metadata/properties" ma:root="true" ma:fieldsID="bdcd2161c648106eccbf2574879c8e4c" ns3:_="" ns4:_="">
    <xsd:import namespace="86a20669-795b-40c0-82aa-0208e4f2fb25"/>
    <xsd:import namespace="3a7c30ab-f32c-4eb7-8c5a-42ab11a3f9e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a20669-795b-40c0-82aa-0208e4f2fb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7c30ab-f32c-4eb7-8c5a-42ab11a3f9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6a20669-795b-40c0-82aa-0208e4f2fb25" xsi:nil="true"/>
  </documentManagement>
</p:properties>
</file>

<file path=customXml/itemProps1.xml><?xml version="1.0" encoding="utf-8"?>
<ds:datastoreItem xmlns:ds="http://schemas.openxmlformats.org/officeDocument/2006/customXml" ds:itemID="{6B5D2C45-2921-4A92-92AD-36E71B3FA621}">
  <ds:schemaRefs>
    <ds:schemaRef ds:uri="3a7c30ab-f32c-4eb7-8c5a-42ab11a3f9e3"/>
    <ds:schemaRef ds:uri="86a20669-795b-40c0-82aa-0208e4f2fb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2A35F3E-BD2C-4332-9219-41C2E639C12F}">
  <ds:schemaRefs>
    <ds:schemaRef ds:uri="http://schemas.microsoft.com/sharepoint/v3/contenttype/forms"/>
  </ds:schemaRefs>
</ds:datastoreItem>
</file>

<file path=customXml/itemProps3.xml><?xml version="1.0" encoding="utf-8"?>
<ds:datastoreItem xmlns:ds="http://schemas.openxmlformats.org/officeDocument/2006/customXml" ds:itemID="{E4D2969A-1A06-4772-8049-0842C1D961B8}">
  <ds:schemaRefs>
    <ds:schemaRef ds:uri="3a7c30ab-f32c-4eb7-8c5a-42ab11a3f9e3"/>
    <ds:schemaRef ds:uri="86a20669-795b-40c0-82aa-0208e4f2fb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9</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Zombie Apocalypse  </vt:lpstr>
      <vt:lpstr>Project Outline</vt:lpstr>
      <vt:lpstr>Problem </vt:lpstr>
      <vt:lpstr>Solution Overview</vt:lpstr>
      <vt:lpstr>ERD</vt:lpstr>
      <vt:lpstr>Data Integrity</vt:lpstr>
      <vt:lpstr>Queries, Triggers, and Stored Procedures</vt:lpstr>
      <vt:lpstr>Arlo</vt:lpstr>
      <vt:lpstr>Ashton – Mission and Allies</vt:lpstr>
      <vt:lpstr>Alexander</vt:lpstr>
      <vt:lpstr>Muse</vt:lpstr>
      <vt:lpstr>  Jordin -  Security</vt:lpstr>
      <vt:lpstr>Project Results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Chavez, Jordin</dc:creator>
  <cp:revision>15</cp:revision>
  <dcterms:created xsi:type="dcterms:W3CDTF">2025-11-20T01:10:01Z</dcterms:created>
  <dcterms:modified xsi:type="dcterms:W3CDTF">2025-12-15T05:36:26Z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0x010100D103F0E35A8FEE4094067AFC0FE676AE</vt:lpwstr>
  </property>
</Properties>
</file>